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57" r:id="rId5"/>
    <p:sldId id="258" r:id="rId6"/>
    <p:sldId id="262" r:id="rId7"/>
    <p:sldId id="263" r:id="rId8"/>
    <p:sldId id="265" r:id="rId9"/>
    <p:sldId id="264" r:id="rId10"/>
    <p:sldId id="267" r:id="rId11"/>
    <p:sldId id="266" r:id="rId12"/>
    <p:sldId id="268" r:id="rId13"/>
    <p:sldId id="270" r:id="rId14"/>
    <p:sldId id="269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22B9-947F-4543-9A5D-B807D3E7B59F}" type="datetimeFigureOut">
              <a:rPr lang="es-ES" smtClean="0"/>
              <a:pPr/>
              <a:t>22/09/2014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5C45E1B-3B9B-48EC-A27A-6E05A9C7002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22B9-947F-4543-9A5D-B807D3E7B59F}" type="datetimeFigureOut">
              <a:rPr lang="es-ES" smtClean="0"/>
              <a:pPr/>
              <a:t>22/09/2014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5E1B-3B9B-48EC-A27A-6E05A9C700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22B9-947F-4543-9A5D-B807D3E7B59F}" type="datetimeFigureOut">
              <a:rPr lang="es-ES" smtClean="0"/>
              <a:pPr/>
              <a:t>22/09/2014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5E1B-3B9B-48EC-A27A-6E05A9C700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22B9-947F-4543-9A5D-B807D3E7B59F}" type="datetimeFigureOut">
              <a:rPr lang="es-ES" smtClean="0"/>
              <a:pPr/>
              <a:t>22/09/2014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5E1B-3B9B-48EC-A27A-6E05A9C7002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22B9-947F-4543-9A5D-B807D3E7B59F}" type="datetimeFigureOut">
              <a:rPr lang="es-ES" smtClean="0"/>
              <a:pPr/>
              <a:t>22/09/2014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C45E1B-3B9B-48EC-A27A-6E05A9C700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22B9-947F-4543-9A5D-B807D3E7B59F}" type="datetimeFigureOut">
              <a:rPr lang="es-ES" smtClean="0"/>
              <a:pPr/>
              <a:t>22/09/2014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5E1B-3B9B-48EC-A27A-6E05A9C7002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22B9-947F-4543-9A5D-B807D3E7B59F}" type="datetimeFigureOut">
              <a:rPr lang="es-ES" smtClean="0"/>
              <a:pPr/>
              <a:t>22/09/2014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5E1B-3B9B-48EC-A27A-6E05A9C7002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22B9-947F-4543-9A5D-B807D3E7B59F}" type="datetimeFigureOut">
              <a:rPr lang="es-ES" smtClean="0"/>
              <a:pPr/>
              <a:t>22/09/2014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5E1B-3B9B-48EC-A27A-6E05A9C700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22B9-947F-4543-9A5D-B807D3E7B59F}" type="datetimeFigureOut">
              <a:rPr lang="es-ES" smtClean="0"/>
              <a:pPr/>
              <a:t>22/09/2014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5E1B-3B9B-48EC-A27A-6E05A9C700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22B9-947F-4543-9A5D-B807D3E7B59F}" type="datetimeFigureOut">
              <a:rPr lang="es-ES" smtClean="0"/>
              <a:pPr/>
              <a:t>22/09/2014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5E1B-3B9B-48EC-A27A-6E05A9C7002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22B9-947F-4543-9A5D-B807D3E7B59F}" type="datetimeFigureOut">
              <a:rPr lang="es-ES" smtClean="0"/>
              <a:pPr/>
              <a:t>22/09/2014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C45E1B-3B9B-48EC-A27A-6E05A9C7002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5622B9-947F-4543-9A5D-B807D3E7B59F}" type="datetimeFigureOut">
              <a:rPr lang="es-ES" smtClean="0"/>
              <a:pPr/>
              <a:t>22/09/2014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5C45E1B-3B9B-48EC-A27A-6E05A9C7002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443178"/>
          </a:xfrm>
        </p:spPr>
        <p:txBody>
          <a:bodyPr>
            <a:normAutofit/>
          </a:bodyPr>
          <a:lstStyle/>
          <a:p>
            <a:r>
              <a:rPr lang="es-ES" dirty="0" err="1" smtClean="0"/>
              <a:t>if</a:t>
            </a:r>
            <a:r>
              <a:rPr lang="es-ES" dirty="0" smtClean="0"/>
              <a:t> simple</a:t>
            </a:r>
          </a:p>
          <a:p>
            <a:r>
              <a:rPr lang="es-ES" dirty="0" err="1" smtClean="0"/>
              <a:t>if</a:t>
            </a:r>
            <a:r>
              <a:rPr lang="es-ES" dirty="0" smtClean="0"/>
              <a:t> doble</a:t>
            </a:r>
          </a:p>
          <a:p>
            <a:r>
              <a:rPr lang="es-ES" dirty="0" err="1" smtClean="0"/>
              <a:t>if</a:t>
            </a:r>
            <a:r>
              <a:rPr lang="es-ES" dirty="0" smtClean="0"/>
              <a:t> múltiple</a:t>
            </a:r>
          </a:p>
          <a:p>
            <a:r>
              <a:rPr lang="es-MX" dirty="0" err="1" smtClean="0"/>
              <a:t>if</a:t>
            </a:r>
            <a:r>
              <a:rPr lang="es-MX" dirty="0" smtClean="0"/>
              <a:t> anidados</a:t>
            </a:r>
            <a:endParaRPr lang="es-ES" dirty="0" smtClean="0"/>
          </a:p>
          <a:p>
            <a:r>
              <a:rPr lang="es-ES" dirty="0" err="1" smtClean="0"/>
              <a:t>switch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Estructuras selectivas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214290"/>
            <a:ext cx="7772400" cy="1143000"/>
          </a:xfrm>
        </p:spPr>
        <p:txBody>
          <a:bodyPr/>
          <a:lstStyle/>
          <a:p>
            <a:r>
              <a:rPr lang="es-MX" dirty="0" err="1" smtClean="0"/>
              <a:t>if</a:t>
            </a:r>
            <a:r>
              <a:rPr lang="es-MX" dirty="0" smtClean="0"/>
              <a:t> doble</a:t>
            </a:r>
            <a:endParaRPr lang="es-ES" dirty="0"/>
          </a:p>
        </p:txBody>
      </p:sp>
      <p:sp>
        <p:nvSpPr>
          <p:cNvPr id="4" name="3 Decisión"/>
          <p:cNvSpPr/>
          <p:nvPr/>
        </p:nvSpPr>
        <p:spPr>
          <a:xfrm>
            <a:off x="3428992" y="1785926"/>
            <a:ext cx="2500330" cy="1357322"/>
          </a:xfrm>
          <a:prstGeom prst="flowChartDecis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Condición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5857884" y="2428868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 rot="5400000">
            <a:off x="6143636" y="271462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5643570" y="3000372"/>
            <a:ext cx="1500198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instrucción1;</a:t>
            </a:r>
            <a:endParaRPr lang="es-ES" dirty="0"/>
          </a:p>
        </p:txBody>
      </p:sp>
      <p:cxnSp>
        <p:nvCxnSpPr>
          <p:cNvPr id="8" name="7 Conector recto de flecha"/>
          <p:cNvCxnSpPr/>
          <p:nvPr/>
        </p:nvCxnSpPr>
        <p:spPr>
          <a:xfrm rot="5400000">
            <a:off x="4071934" y="3786191"/>
            <a:ext cx="128588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5400000">
            <a:off x="6144430" y="3929066"/>
            <a:ext cx="57071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rot="10800000">
            <a:off x="4714876" y="4214818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2928926" y="250030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6143636" y="192880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si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071802" y="2143116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no</a:t>
            </a:r>
            <a:endParaRPr lang="es-ES" dirty="0"/>
          </a:p>
        </p:txBody>
      </p:sp>
      <p:cxnSp>
        <p:nvCxnSpPr>
          <p:cNvPr id="14" name="13 Conector recto de flecha"/>
          <p:cNvCxnSpPr/>
          <p:nvPr/>
        </p:nvCxnSpPr>
        <p:spPr>
          <a:xfrm rot="5400000">
            <a:off x="2643968" y="278526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Rectángulo"/>
          <p:cNvSpPr/>
          <p:nvPr/>
        </p:nvSpPr>
        <p:spPr>
          <a:xfrm>
            <a:off x="2214578" y="3071810"/>
            <a:ext cx="1500198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instrucción2;</a:t>
            </a:r>
            <a:endParaRPr lang="es-ES" dirty="0"/>
          </a:p>
        </p:txBody>
      </p:sp>
      <p:cxnSp>
        <p:nvCxnSpPr>
          <p:cNvPr id="17" name="16 Conector recto"/>
          <p:cNvCxnSpPr/>
          <p:nvPr/>
        </p:nvCxnSpPr>
        <p:spPr>
          <a:xfrm rot="16200000" flipH="1">
            <a:off x="2678893" y="3964785"/>
            <a:ext cx="500068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>
            <a:off x="2928926" y="4214818"/>
            <a:ext cx="17859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 rot="5400000">
            <a:off x="4429918" y="157081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</a:t>
            </a:r>
            <a:r>
              <a:rPr lang="es-MX" dirty="0" err="1" smtClean="0"/>
              <a:t>if</a:t>
            </a:r>
            <a:r>
              <a:rPr lang="es-MX" dirty="0" smtClean="0"/>
              <a:t> doble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57224" y="1785926"/>
            <a:ext cx="7772400" cy="4071966"/>
          </a:xfrm>
        </p:spPr>
        <p:txBody>
          <a:bodyPr/>
          <a:lstStyle/>
          <a:p>
            <a:pPr>
              <a:buNone/>
            </a:pPr>
            <a:r>
              <a:rPr lang="es-MX" dirty="0" err="1" smtClean="0"/>
              <a:t>if</a:t>
            </a:r>
            <a:r>
              <a:rPr lang="es-MX" dirty="0" smtClean="0"/>
              <a:t> (x&gt;0) {</a:t>
            </a:r>
          </a:p>
          <a:p>
            <a:pPr>
              <a:buNone/>
            </a:pPr>
            <a:r>
              <a:rPr lang="es-MX" dirty="0" smtClean="0"/>
              <a:t>   </a:t>
            </a:r>
            <a:r>
              <a:rPr lang="es-MX" dirty="0" err="1" smtClean="0"/>
              <a:t>printf</a:t>
            </a:r>
            <a:r>
              <a:rPr lang="es-MX" dirty="0" smtClean="0"/>
              <a:t>(“Número positivo”);</a:t>
            </a:r>
          </a:p>
          <a:p>
            <a:pPr>
              <a:buNone/>
            </a:pPr>
            <a:r>
              <a:rPr lang="es-MX" dirty="0" smtClean="0"/>
              <a:t>   y=x+3*5; }</a:t>
            </a:r>
          </a:p>
          <a:p>
            <a:pPr>
              <a:buNone/>
            </a:pPr>
            <a:r>
              <a:rPr lang="es-MX" dirty="0" err="1" smtClean="0"/>
              <a:t>else</a:t>
            </a:r>
            <a:r>
              <a:rPr lang="es-MX" dirty="0" smtClean="0"/>
              <a:t> { </a:t>
            </a:r>
          </a:p>
          <a:p>
            <a:pPr>
              <a:buNone/>
            </a:pPr>
            <a:r>
              <a:rPr lang="es-MX" dirty="0" smtClean="0"/>
              <a:t>  </a:t>
            </a:r>
            <a:r>
              <a:rPr lang="es-MX" dirty="0" err="1" smtClean="0"/>
              <a:t>printf</a:t>
            </a:r>
            <a:r>
              <a:rPr lang="es-MX" dirty="0" smtClean="0"/>
              <a:t>(“Número negativo”);</a:t>
            </a:r>
          </a:p>
          <a:p>
            <a:pPr>
              <a:buNone/>
            </a:pPr>
            <a:r>
              <a:rPr lang="es-MX" dirty="0" smtClean="0"/>
              <a:t>   y=x-3/5; } </a:t>
            </a:r>
          </a:p>
          <a:p>
            <a:pPr>
              <a:buNone/>
            </a:pPr>
            <a:r>
              <a:rPr lang="es-MX" dirty="0" smtClean="0"/>
              <a:t>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if</a:t>
            </a:r>
            <a:r>
              <a:rPr lang="es-MX" dirty="0" smtClean="0"/>
              <a:t> múltiple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Considera varias opciones de condición puede ser substituido por un </a:t>
            </a:r>
            <a:r>
              <a:rPr lang="es-MX" dirty="0" err="1" smtClean="0"/>
              <a:t>switch</a:t>
            </a:r>
            <a:r>
              <a:rPr lang="es-MX" dirty="0" smtClean="0"/>
              <a:t>.</a:t>
            </a:r>
          </a:p>
          <a:p>
            <a:r>
              <a:rPr lang="es-MX" dirty="0" smtClean="0"/>
              <a:t>Sintaxis:</a:t>
            </a:r>
          </a:p>
          <a:p>
            <a:pPr>
              <a:buNone/>
            </a:pPr>
            <a:r>
              <a:rPr lang="es-MX" dirty="0" smtClean="0"/>
              <a:t>   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5143504" y="2000240"/>
            <a:ext cx="2357454" cy="44291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dirty="0" smtClean="0"/>
          </a:p>
          <a:p>
            <a:r>
              <a:rPr lang="es-MX" dirty="0" smtClean="0"/>
              <a:t>`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err="1" smtClean="0"/>
              <a:t>if</a:t>
            </a:r>
            <a:r>
              <a:rPr lang="es-MX" dirty="0" smtClean="0"/>
              <a:t> (condición) {</a:t>
            </a:r>
          </a:p>
          <a:p>
            <a:r>
              <a:rPr lang="es-MX" dirty="0" smtClean="0"/>
              <a:t>   instrucción 1;</a:t>
            </a:r>
          </a:p>
          <a:p>
            <a:r>
              <a:rPr lang="es-MX" dirty="0" smtClean="0"/>
              <a:t>   instrucción 2;</a:t>
            </a:r>
          </a:p>
          <a:p>
            <a:r>
              <a:rPr lang="es-MX" dirty="0" smtClean="0"/>
              <a:t>   instrucción n; }</a:t>
            </a:r>
          </a:p>
          <a:p>
            <a:r>
              <a:rPr lang="es-MX" dirty="0" err="1" smtClean="0"/>
              <a:t>else</a:t>
            </a:r>
            <a:endParaRPr lang="es-MX" dirty="0" smtClean="0"/>
          </a:p>
          <a:p>
            <a:r>
              <a:rPr lang="es-MX" dirty="0" err="1" smtClean="0"/>
              <a:t>if</a:t>
            </a:r>
            <a:r>
              <a:rPr lang="es-MX" dirty="0" smtClean="0"/>
              <a:t> (condición) {</a:t>
            </a:r>
          </a:p>
          <a:p>
            <a:r>
              <a:rPr lang="es-MX" dirty="0" smtClean="0"/>
              <a:t>   instrucción 3;</a:t>
            </a:r>
          </a:p>
          <a:p>
            <a:r>
              <a:rPr lang="es-MX" dirty="0" smtClean="0"/>
              <a:t>   instrucción 4;</a:t>
            </a:r>
          </a:p>
          <a:p>
            <a:r>
              <a:rPr lang="es-MX" dirty="0" smtClean="0"/>
              <a:t>   instrucción n; }</a:t>
            </a:r>
          </a:p>
          <a:p>
            <a:r>
              <a:rPr lang="es-MX" dirty="0" err="1" smtClean="0"/>
              <a:t>else</a:t>
            </a:r>
            <a:endParaRPr lang="es-MX" dirty="0" smtClean="0"/>
          </a:p>
          <a:p>
            <a:r>
              <a:rPr lang="es-MX" dirty="0" err="1" smtClean="0"/>
              <a:t>if</a:t>
            </a:r>
            <a:r>
              <a:rPr lang="es-MX" dirty="0" smtClean="0"/>
              <a:t> (</a:t>
            </a:r>
            <a:r>
              <a:rPr lang="es-MX" dirty="0" err="1" smtClean="0"/>
              <a:t>condicion</a:t>
            </a:r>
            <a:r>
              <a:rPr lang="es-MX" dirty="0" smtClean="0"/>
              <a:t>) {</a:t>
            </a:r>
          </a:p>
          <a:p>
            <a:r>
              <a:rPr lang="es-MX" dirty="0" smtClean="0"/>
              <a:t>   instrucción 5;</a:t>
            </a:r>
          </a:p>
          <a:p>
            <a:r>
              <a:rPr lang="es-MX" dirty="0" smtClean="0"/>
              <a:t>   instrucción 6;</a:t>
            </a:r>
          </a:p>
          <a:p>
            <a:r>
              <a:rPr lang="es-MX" dirty="0" smtClean="0"/>
              <a:t>   instrucción n;}</a:t>
            </a:r>
          </a:p>
          <a:p>
            <a:endParaRPr lang="es-MX" dirty="0" smtClean="0"/>
          </a:p>
          <a:p>
            <a:r>
              <a:rPr lang="es-MX" dirty="0" smtClean="0"/>
              <a:t>   </a:t>
            </a:r>
          </a:p>
          <a:p>
            <a:r>
              <a:rPr lang="es-MX" dirty="0" smtClean="0"/>
              <a:t>   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  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54032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Diagrama de flujo </a:t>
            </a:r>
            <a:r>
              <a:rPr lang="es-MX" dirty="0" err="1" smtClean="0"/>
              <a:t>if</a:t>
            </a:r>
            <a:r>
              <a:rPr lang="es-MX" dirty="0" smtClean="0"/>
              <a:t> múltiple</a:t>
            </a:r>
            <a:endParaRPr lang="es-ES" dirty="0"/>
          </a:p>
        </p:txBody>
      </p:sp>
      <p:sp>
        <p:nvSpPr>
          <p:cNvPr id="4" name="3 Decisión"/>
          <p:cNvSpPr/>
          <p:nvPr/>
        </p:nvSpPr>
        <p:spPr>
          <a:xfrm>
            <a:off x="4357686" y="1214422"/>
            <a:ext cx="2500330" cy="1357322"/>
          </a:xfrm>
          <a:prstGeom prst="flowChartDecis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Condición</a:t>
            </a:r>
            <a:endParaRPr lang="es-ES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6786578" y="1857364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 rot="5400000">
            <a:off x="7072330" y="214311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6572264" y="2428868"/>
            <a:ext cx="1500198" cy="5000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instrucción1;</a:t>
            </a:r>
            <a:endParaRPr lang="es-ES" dirty="0"/>
          </a:p>
        </p:txBody>
      </p:sp>
      <p:cxnSp>
        <p:nvCxnSpPr>
          <p:cNvPr id="8" name="7 Conector recto de flecha"/>
          <p:cNvCxnSpPr>
            <a:stCxn id="4" idx="2"/>
          </p:cNvCxnSpPr>
          <p:nvPr/>
        </p:nvCxnSpPr>
        <p:spPr>
          <a:xfrm rot="16200000" flipH="1">
            <a:off x="3911199" y="4268396"/>
            <a:ext cx="3429025" cy="357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rot="10800000">
            <a:off x="6500826" y="614364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3857620" y="1928802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7072330" y="135729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si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2071670" y="2500306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no</a:t>
            </a:r>
            <a:endParaRPr lang="es-ES" dirty="0"/>
          </a:p>
        </p:txBody>
      </p:sp>
      <p:cxnSp>
        <p:nvCxnSpPr>
          <p:cNvPr id="14" name="13 Conector recto de flecha"/>
          <p:cNvCxnSpPr/>
          <p:nvPr/>
        </p:nvCxnSpPr>
        <p:spPr>
          <a:xfrm rot="5400000">
            <a:off x="3572662" y="221376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5429256" y="3857628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Decisión"/>
          <p:cNvSpPr/>
          <p:nvPr/>
        </p:nvSpPr>
        <p:spPr>
          <a:xfrm>
            <a:off x="2571736" y="2500306"/>
            <a:ext cx="2500330" cy="857256"/>
          </a:xfrm>
          <a:prstGeom prst="flowChartDecis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Condición</a:t>
            </a:r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072066" y="250030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si</a:t>
            </a:r>
            <a:endParaRPr lang="es-E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3929058" y="1428736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no</a:t>
            </a:r>
            <a:endParaRPr lang="es-ES" dirty="0"/>
          </a:p>
        </p:txBody>
      </p:sp>
      <p:cxnSp>
        <p:nvCxnSpPr>
          <p:cNvPr id="24" name="23 Conector recto"/>
          <p:cNvCxnSpPr/>
          <p:nvPr/>
        </p:nvCxnSpPr>
        <p:spPr>
          <a:xfrm>
            <a:off x="2000232" y="2928934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"/>
          <p:cNvSpPr/>
          <p:nvPr/>
        </p:nvSpPr>
        <p:spPr>
          <a:xfrm>
            <a:off x="3929058" y="3571876"/>
            <a:ext cx="1500198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Instrucción 2;</a:t>
            </a:r>
            <a:endParaRPr lang="es-ES" dirty="0"/>
          </a:p>
        </p:txBody>
      </p:sp>
      <p:cxnSp>
        <p:nvCxnSpPr>
          <p:cNvPr id="26" name="25 Conector recto"/>
          <p:cNvCxnSpPr/>
          <p:nvPr/>
        </p:nvCxnSpPr>
        <p:spPr>
          <a:xfrm>
            <a:off x="5072066" y="292893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rot="5400000">
            <a:off x="5036347" y="3250405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Proceso alternativo"/>
          <p:cNvSpPr/>
          <p:nvPr/>
        </p:nvSpPr>
        <p:spPr>
          <a:xfrm>
            <a:off x="4786314" y="6000768"/>
            <a:ext cx="1714512" cy="35719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fin</a:t>
            </a:r>
            <a:endParaRPr lang="es-ES" dirty="0"/>
          </a:p>
        </p:txBody>
      </p:sp>
      <p:cxnSp>
        <p:nvCxnSpPr>
          <p:cNvPr id="35" name="34 Conector recto de flecha"/>
          <p:cNvCxnSpPr>
            <a:stCxn id="7" idx="3"/>
          </p:cNvCxnSpPr>
          <p:nvPr/>
        </p:nvCxnSpPr>
        <p:spPr>
          <a:xfrm flipV="1">
            <a:off x="8072462" y="2643182"/>
            <a:ext cx="28575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onector"/>
          <p:cNvSpPr/>
          <p:nvPr/>
        </p:nvSpPr>
        <p:spPr>
          <a:xfrm>
            <a:off x="8358214" y="2428868"/>
            <a:ext cx="357190" cy="357190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</a:t>
            </a:r>
            <a:endParaRPr lang="es-ES" dirty="0"/>
          </a:p>
        </p:txBody>
      </p:sp>
      <p:sp>
        <p:nvSpPr>
          <p:cNvPr id="37" name="36 Conector"/>
          <p:cNvSpPr/>
          <p:nvPr/>
        </p:nvSpPr>
        <p:spPr>
          <a:xfrm>
            <a:off x="6858016" y="5929330"/>
            <a:ext cx="357190" cy="357190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</a:t>
            </a:r>
            <a:endParaRPr lang="es-ES" dirty="0"/>
          </a:p>
        </p:txBody>
      </p:sp>
      <p:sp>
        <p:nvSpPr>
          <p:cNvPr id="39" name="38 Decisión"/>
          <p:cNvSpPr/>
          <p:nvPr/>
        </p:nvSpPr>
        <p:spPr>
          <a:xfrm>
            <a:off x="714348" y="3500438"/>
            <a:ext cx="2500330" cy="857256"/>
          </a:xfrm>
          <a:prstGeom prst="flowChartDecis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Condición</a:t>
            </a:r>
            <a:endParaRPr lang="es-ES" dirty="0"/>
          </a:p>
        </p:txBody>
      </p:sp>
      <p:cxnSp>
        <p:nvCxnSpPr>
          <p:cNvPr id="40" name="39 Conector recto"/>
          <p:cNvCxnSpPr/>
          <p:nvPr/>
        </p:nvCxnSpPr>
        <p:spPr>
          <a:xfrm>
            <a:off x="3214678" y="392906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/>
          <p:nvPr/>
        </p:nvCxnSpPr>
        <p:spPr>
          <a:xfrm rot="5400000">
            <a:off x="3215472" y="421402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Rectángulo"/>
          <p:cNvSpPr/>
          <p:nvPr/>
        </p:nvSpPr>
        <p:spPr>
          <a:xfrm>
            <a:off x="2786050" y="4500570"/>
            <a:ext cx="1500198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Instrucción 3;</a:t>
            </a:r>
            <a:endParaRPr lang="es-ES" dirty="0"/>
          </a:p>
        </p:txBody>
      </p:sp>
      <p:sp>
        <p:nvSpPr>
          <p:cNvPr id="43" name="42 CuadroTexto"/>
          <p:cNvSpPr txBox="1"/>
          <p:nvPr/>
        </p:nvSpPr>
        <p:spPr>
          <a:xfrm>
            <a:off x="3214678" y="350043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si</a:t>
            </a:r>
            <a:endParaRPr lang="es-ES" dirty="0"/>
          </a:p>
        </p:txBody>
      </p:sp>
      <p:cxnSp>
        <p:nvCxnSpPr>
          <p:cNvPr id="44" name="43 Conector recto de flecha"/>
          <p:cNvCxnSpPr>
            <a:stCxn id="42" idx="3"/>
          </p:cNvCxnSpPr>
          <p:nvPr/>
        </p:nvCxnSpPr>
        <p:spPr>
          <a:xfrm>
            <a:off x="4286248" y="4714884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/>
          <p:nvPr/>
        </p:nvCxnSpPr>
        <p:spPr>
          <a:xfrm rot="5400000">
            <a:off x="1715274" y="321389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>
            <a:off x="214282" y="392906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CuadroTexto"/>
          <p:cNvSpPr txBox="1"/>
          <p:nvPr/>
        </p:nvSpPr>
        <p:spPr>
          <a:xfrm>
            <a:off x="285720" y="3500438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no</a:t>
            </a:r>
            <a:endParaRPr lang="es-ES" dirty="0"/>
          </a:p>
        </p:txBody>
      </p:sp>
      <p:cxnSp>
        <p:nvCxnSpPr>
          <p:cNvPr id="55" name="54 Conector recto"/>
          <p:cNvCxnSpPr/>
          <p:nvPr/>
        </p:nvCxnSpPr>
        <p:spPr>
          <a:xfrm rot="5400000">
            <a:off x="-713618" y="4857760"/>
            <a:ext cx="18565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 de flecha"/>
          <p:cNvCxnSpPr/>
          <p:nvPr/>
        </p:nvCxnSpPr>
        <p:spPr>
          <a:xfrm>
            <a:off x="214282" y="5786454"/>
            <a:ext cx="54292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 de flecha"/>
          <p:cNvCxnSpPr>
            <a:endCxn id="4" idx="0"/>
          </p:cNvCxnSpPr>
          <p:nvPr/>
        </p:nvCxnSpPr>
        <p:spPr>
          <a:xfrm rot="5400000">
            <a:off x="5357822" y="964389"/>
            <a:ext cx="500063" cy="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5786" y="0"/>
            <a:ext cx="7772400" cy="939784"/>
          </a:xfrm>
        </p:spPr>
        <p:txBody>
          <a:bodyPr/>
          <a:lstStyle/>
          <a:p>
            <a:r>
              <a:rPr lang="es-MX" dirty="0" smtClean="0"/>
              <a:t>Ejemplo </a:t>
            </a:r>
            <a:r>
              <a:rPr lang="es-MX" dirty="0" err="1" smtClean="0"/>
              <a:t>if</a:t>
            </a:r>
            <a:r>
              <a:rPr lang="es-MX" dirty="0" smtClean="0"/>
              <a:t> múltiple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000108"/>
            <a:ext cx="7772400" cy="50196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MX" sz="2000" dirty="0" err="1" smtClean="0"/>
              <a:t>if</a:t>
            </a:r>
            <a:r>
              <a:rPr lang="es-MX" sz="2000" dirty="0" smtClean="0"/>
              <a:t>  (x== 1) </a:t>
            </a:r>
            <a:r>
              <a:rPr lang="es-MX" sz="2000" dirty="0" err="1" smtClean="0"/>
              <a:t>printf</a:t>
            </a:r>
            <a:r>
              <a:rPr lang="es-MX" sz="2000" dirty="0" smtClean="0"/>
              <a:t> (“Lunes”);</a:t>
            </a:r>
          </a:p>
          <a:p>
            <a:pPr>
              <a:buNone/>
            </a:pPr>
            <a:r>
              <a:rPr lang="es-MX" sz="2000" dirty="0" err="1" smtClean="0"/>
              <a:t>else</a:t>
            </a:r>
            <a:endParaRPr lang="es-MX" sz="2000" dirty="0" smtClean="0"/>
          </a:p>
          <a:p>
            <a:pPr>
              <a:buNone/>
            </a:pPr>
            <a:r>
              <a:rPr lang="es-MX" sz="2000" dirty="0" err="1" smtClean="0"/>
              <a:t>if</a:t>
            </a:r>
            <a:r>
              <a:rPr lang="es-MX" sz="2000" dirty="0" smtClean="0"/>
              <a:t> (x ==2) </a:t>
            </a:r>
            <a:r>
              <a:rPr lang="es-MX" sz="2000" dirty="0" err="1" smtClean="0"/>
              <a:t>printf</a:t>
            </a:r>
            <a:r>
              <a:rPr lang="es-MX" sz="2000" dirty="0" smtClean="0"/>
              <a:t>(“Martes”); </a:t>
            </a:r>
          </a:p>
          <a:p>
            <a:pPr>
              <a:buNone/>
            </a:pPr>
            <a:r>
              <a:rPr lang="es-MX" sz="2000" dirty="0" err="1" smtClean="0"/>
              <a:t>else</a:t>
            </a:r>
            <a:endParaRPr lang="es-MX" sz="2000" dirty="0" smtClean="0"/>
          </a:p>
          <a:p>
            <a:pPr>
              <a:buNone/>
            </a:pPr>
            <a:r>
              <a:rPr lang="es-MX" sz="2000" dirty="0" err="1" smtClean="0"/>
              <a:t>if</a:t>
            </a:r>
            <a:r>
              <a:rPr lang="es-MX" sz="2000" dirty="0" smtClean="0"/>
              <a:t> (x ==3) </a:t>
            </a:r>
            <a:r>
              <a:rPr lang="es-MX" sz="2000" dirty="0" err="1" smtClean="0"/>
              <a:t>printf</a:t>
            </a:r>
            <a:r>
              <a:rPr lang="es-MX" sz="2000" dirty="0" smtClean="0"/>
              <a:t>(“</a:t>
            </a:r>
            <a:r>
              <a:rPr lang="es-MX" sz="2000" dirty="0" err="1" smtClean="0"/>
              <a:t>Miercoles</a:t>
            </a:r>
            <a:r>
              <a:rPr lang="es-MX" sz="2000" dirty="0" smtClean="0"/>
              <a:t>”); </a:t>
            </a:r>
          </a:p>
          <a:p>
            <a:pPr>
              <a:buNone/>
            </a:pPr>
            <a:r>
              <a:rPr lang="es-MX" sz="2000" dirty="0" err="1" smtClean="0"/>
              <a:t>else</a:t>
            </a:r>
            <a:endParaRPr lang="es-MX" sz="2000" dirty="0" smtClean="0"/>
          </a:p>
          <a:p>
            <a:pPr>
              <a:buNone/>
            </a:pPr>
            <a:r>
              <a:rPr lang="es-MX" sz="2000" dirty="0" err="1" smtClean="0"/>
              <a:t>if</a:t>
            </a:r>
            <a:r>
              <a:rPr lang="es-MX" sz="2000" dirty="0" smtClean="0"/>
              <a:t> (x ==4) </a:t>
            </a:r>
            <a:r>
              <a:rPr lang="es-MX" sz="2000" dirty="0" err="1" smtClean="0"/>
              <a:t>printf</a:t>
            </a:r>
            <a:r>
              <a:rPr lang="es-MX" sz="2000" dirty="0" smtClean="0"/>
              <a:t>(“Jueves”); </a:t>
            </a:r>
          </a:p>
          <a:p>
            <a:pPr>
              <a:buNone/>
            </a:pPr>
            <a:r>
              <a:rPr lang="es-MX" sz="2000" dirty="0" err="1" smtClean="0"/>
              <a:t>else</a:t>
            </a:r>
            <a:endParaRPr lang="es-MX" sz="2000" dirty="0" smtClean="0"/>
          </a:p>
          <a:p>
            <a:pPr>
              <a:buNone/>
            </a:pPr>
            <a:r>
              <a:rPr lang="es-MX" sz="2000" dirty="0" err="1" smtClean="0"/>
              <a:t>if</a:t>
            </a:r>
            <a:r>
              <a:rPr lang="es-MX" sz="2000" dirty="0" smtClean="0"/>
              <a:t> (x ==5) </a:t>
            </a:r>
            <a:r>
              <a:rPr lang="es-MX" sz="2000" dirty="0" err="1" smtClean="0"/>
              <a:t>printf</a:t>
            </a:r>
            <a:r>
              <a:rPr lang="es-MX" sz="2000" dirty="0" smtClean="0"/>
              <a:t>(“Viernes”); </a:t>
            </a:r>
          </a:p>
          <a:p>
            <a:pPr>
              <a:buNone/>
            </a:pPr>
            <a:r>
              <a:rPr lang="es-MX" sz="2000" dirty="0" err="1" smtClean="0"/>
              <a:t>else</a:t>
            </a:r>
            <a:endParaRPr lang="es-MX" sz="2000" dirty="0" smtClean="0"/>
          </a:p>
          <a:p>
            <a:pPr>
              <a:buNone/>
            </a:pPr>
            <a:r>
              <a:rPr lang="es-MX" sz="2000" dirty="0" err="1" smtClean="0"/>
              <a:t>if</a:t>
            </a:r>
            <a:r>
              <a:rPr lang="es-MX" sz="2000" dirty="0" smtClean="0"/>
              <a:t> (x ==6) </a:t>
            </a:r>
            <a:r>
              <a:rPr lang="es-MX" sz="2000" dirty="0" err="1" smtClean="0"/>
              <a:t>printf</a:t>
            </a:r>
            <a:r>
              <a:rPr lang="es-MX" sz="2000" dirty="0" smtClean="0"/>
              <a:t>(“</a:t>
            </a:r>
            <a:r>
              <a:rPr lang="es-MX" sz="2000" dirty="0" err="1" smtClean="0"/>
              <a:t>Sabado</a:t>
            </a:r>
            <a:r>
              <a:rPr lang="es-MX" sz="2000" dirty="0" smtClean="0"/>
              <a:t>”);</a:t>
            </a:r>
          </a:p>
          <a:p>
            <a:pPr>
              <a:buNone/>
            </a:pPr>
            <a:r>
              <a:rPr lang="es-MX" sz="2000" dirty="0" smtClean="0"/>
              <a:t> </a:t>
            </a:r>
            <a:r>
              <a:rPr lang="es-MX" sz="2000" dirty="0" err="1" smtClean="0"/>
              <a:t>else</a:t>
            </a:r>
            <a:endParaRPr lang="es-MX" sz="2000" dirty="0" smtClean="0"/>
          </a:p>
          <a:p>
            <a:pPr>
              <a:buNone/>
            </a:pPr>
            <a:r>
              <a:rPr lang="es-MX" sz="2000" dirty="0" err="1" smtClean="0"/>
              <a:t>if</a:t>
            </a:r>
            <a:r>
              <a:rPr lang="es-MX" sz="2000" dirty="0" smtClean="0"/>
              <a:t> (x ==7) </a:t>
            </a:r>
            <a:r>
              <a:rPr lang="es-MX" sz="2000" dirty="0" err="1" smtClean="0"/>
              <a:t>printf</a:t>
            </a:r>
            <a:r>
              <a:rPr lang="es-MX" sz="2000" dirty="0" smtClean="0"/>
              <a:t>(“Domingo”);</a:t>
            </a:r>
          </a:p>
          <a:p>
            <a:pPr>
              <a:buNone/>
            </a:pPr>
            <a:r>
              <a:rPr lang="es-MX" sz="2000" dirty="0" err="1" smtClean="0"/>
              <a:t>else</a:t>
            </a:r>
            <a:r>
              <a:rPr lang="es-MX" sz="2000" dirty="0" smtClean="0"/>
              <a:t>  </a:t>
            </a:r>
            <a:r>
              <a:rPr lang="es-MX" sz="2000" dirty="0" err="1" smtClean="0"/>
              <a:t>printf</a:t>
            </a:r>
            <a:r>
              <a:rPr lang="es-MX" sz="2000" dirty="0" smtClean="0"/>
              <a:t> (“Número incorrecto”);  </a:t>
            </a:r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1400" dirty="0" smtClean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if</a:t>
            </a:r>
            <a:r>
              <a:rPr lang="es-MX" dirty="0" smtClean="0"/>
              <a:t> anidados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Es considerada cuando la condición es verdadera, y la sentencia vuelve a ser un </a:t>
            </a:r>
            <a:r>
              <a:rPr lang="es-MX" dirty="0" err="1" smtClean="0"/>
              <a:t>if</a:t>
            </a:r>
            <a:r>
              <a:rPr lang="es-MX" dirty="0" smtClean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</a:t>
            </a:r>
            <a:r>
              <a:rPr lang="es-MX" dirty="0" err="1" smtClean="0"/>
              <a:t>if</a:t>
            </a:r>
            <a:r>
              <a:rPr lang="es-MX" dirty="0" smtClean="0"/>
              <a:t> anidados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MX" dirty="0" err="1" smtClean="0"/>
              <a:t>if</a:t>
            </a:r>
            <a:r>
              <a:rPr lang="es-MX" dirty="0" smtClean="0"/>
              <a:t> ( x&gt;=1 &amp;&amp; x&lt;100) { </a:t>
            </a:r>
          </a:p>
          <a:p>
            <a:pPr>
              <a:buNone/>
            </a:pPr>
            <a:r>
              <a:rPr lang="es-MX" dirty="0" smtClean="0"/>
              <a:t>    </a:t>
            </a:r>
            <a:r>
              <a:rPr lang="es-MX" dirty="0" err="1" smtClean="0"/>
              <a:t>if</a:t>
            </a:r>
            <a:r>
              <a:rPr lang="es-MX" dirty="0" smtClean="0"/>
              <a:t> (x%3==0)</a:t>
            </a:r>
          </a:p>
          <a:p>
            <a:pPr>
              <a:buNone/>
            </a:pPr>
            <a:r>
              <a:rPr lang="es-MX" dirty="0" smtClean="0"/>
              <a:t>          </a:t>
            </a:r>
            <a:r>
              <a:rPr lang="es-MX" dirty="0" err="1" smtClean="0"/>
              <a:t>printf</a:t>
            </a:r>
            <a:r>
              <a:rPr lang="es-MX" dirty="0" smtClean="0"/>
              <a:t>(“Múltiplo de 3”);</a:t>
            </a:r>
          </a:p>
          <a:p>
            <a:pPr>
              <a:buNone/>
            </a:pPr>
            <a:r>
              <a:rPr lang="es-MX" dirty="0" smtClean="0"/>
              <a:t>    </a:t>
            </a:r>
            <a:r>
              <a:rPr lang="es-MX" dirty="0" err="1" smtClean="0"/>
              <a:t>else</a:t>
            </a:r>
            <a:r>
              <a:rPr lang="es-MX" dirty="0" smtClean="0"/>
              <a:t> </a:t>
            </a:r>
          </a:p>
          <a:p>
            <a:pPr>
              <a:buNone/>
            </a:pPr>
            <a:r>
              <a:rPr lang="es-MX" dirty="0" smtClean="0"/>
              <a:t>         </a:t>
            </a:r>
            <a:r>
              <a:rPr lang="es-MX" dirty="0" err="1" smtClean="0"/>
              <a:t>printf</a:t>
            </a:r>
            <a:r>
              <a:rPr lang="es-MX" dirty="0" smtClean="0"/>
              <a:t>(“No es múltiplo de 3”);</a:t>
            </a:r>
          </a:p>
          <a:p>
            <a:pPr>
              <a:buNone/>
            </a:pPr>
            <a:r>
              <a:rPr lang="es-MX" dirty="0" smtClean="0"/>
              <a:t>}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switch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Substituye al </a:t>
            </a:r>
            <a:r>
              <a:rPr lang="es-MX" dirty="0" err="1" smtClean="0"/>
              <a:t>if-else-if</a:t>
            </a:r>
            <a:r>
              <a:rPr lang="es-MX" dirty="0" smtClean="0"/>
              <a:t>.</a:t>
            </a:r>
          </a:p>
          <a:p>
            <a:r>
              <a:rPr lang="es-MX" dirty="0" smtClean="0"/>
              <a:t>Sintaxis: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3286116" y="2571744"/>
            <a:ext cx="2857520" cy="3786214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dirty="0" err="1" smtClean="0">
                <a:latin typeface="Arial Rounded MT Bold" pitchFamily="34" charset="0"/>
              </a:rPr>
              <a:t>switch</a:t>
            </a:r>
            <a:r>
              <a:rPr lang="es-MX" dirty="0" smtClean="0">
                <a:latin typeface="Arial Rounded MT Bold" pitchFamily="34" charset="0"/>
              </a:rPr>
              <a:t> (variable) {</a:t>
            </a:r>
          </a:p>
          <a:p>
            <a:r>
              <a:rPr lang="es-MX" dirty="0" smtClean="0">
                <a:latin typeface="Arial Rounded MT Bold" pitchFamily="34" charset="0"/>
              </a:rPr>
              <a:t>  case constante 1:</a:t>
            </a:r>
          </a:p>
          <a:p>
            <a:r>
              <a:rPr lang="es-MX" dirty="0" smtClean="0">
                <a:latin typeface="Arial Rounded MT Bold" pitchFamily="34" charset="0"/>
              </a:rPr>
              <a:t>      sentencia;</a:t>
            </a:r>
          </a:p>
          <a:p>
            <a:r>
              <a:rPr lang="es-MX" dirty="0" smtClean="0">
                <a:latin typeface="Arial Rounded MT Bold" pitchFamily="34" charset="0"/>
              </a:rPr>
              <a:t>       break;</a:t>
            </a:r>
          </a:p>
          <a:p>
            <a:r>
              <a:rPr lang="es-MX" dirty="0" smtClean="0">
                <a:latin typeface="Arial Rounded MT Bold" pitchFamily="34" charset="0"/>
              </a:rPr>
              <a:t>  case constante 2:</a:t>
            </a:r>
          </a:p>
          <a:p>
            <a:r>
              <a:rPr lang="es-MX" dirty="0" smtClean="0">
                <a:latin typeface="Arial Rounded MT Bold" pitchFamily="34" charset="0"/>
              </a:rPr>
              <a:t>     sentencia1;</a:t>
            </a:r>
          </a:p>
          <a:p>
            <a:r>
              <a:rPr lang="es-MX" dirty="0" smtClean="0">
                <a:latin typeface="Arial Rounded MT Bold" pitchFamily="34" charset="0"/>
              </a:rPr>
              <a:t>      break;</a:t>
            </a:r>
          </a:p>
          <a:p>
            <a:r>
              <a:rPr lang="es-MX" dirty="0" smtClean="0">
                <a:latin typeface="Arial Rounded MT Bold" pitchFamily="34" charset="0"/>
              </a:rPr>
              <a:t>   case constante n:</a:t>
            </a:r>
          </a:p>
          <a:p>
            <a:r>
              <a:rPr lang="es-MX" dirty="0" smtClean="0">
                <a:latin typeface="Arial Rounded MT Bold" pitchFamily="34" charset="0"/>
              </a:rPr>
              <a:t>      sentencia n;</a:t>
            </a:r>
          </a:p>
          <a:p>
            <a:r>
              <a:rPr lang="es-MX" dirty="0" smtClean="0">
                <a:latin typeface="Arial Rounded MT Bold" pitchFamily="34" charset="0"/>
              </a:rPr>
              <a:t>   default:</a:t>
            </a:r>
          </a:p>
          <a:p>
            <a:r>
              <a:rPr lang="es-MX" dirty="0" smtClean="0">
                <a:latin typeface="Arial Rounded MT Bold" pitchFamily="34" charset="0"/>
              </a:rPr>
              <a:t>      sentencia 3;</a:t>
            </a:r>
          </a:p>
          <a:p>
            <a:r>
              <a:rPr lang="es-MX" dirty="0" smtClean="0">
                <a:latin typeface="Arial Rounded MT Bold" pitchFamily="34" charset="0"/>
              </a:rPr>
              <a:t>} </a:t>
            </a:r>
            <a:endParaRPr lang="es-ES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Consideraciones del </a:t>
            </a:r>
            <a:r>
              <a:rPr lang="es-MX" dirty="0" err="1" smtClean="0"/>
              <a:t>switch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default:  Se ejecuta si no se encuentran igualdades y es opcional.</a:t>
            </a:r>
          </a:p>
          <a:p>
            <a:r>
              <a:rPr lang="es-MX" dirty="0" smtClean="0"/>
              <a:t>El </a:t>
            </a:r>
            <a:r>
              <a:rPr lang="es-MX" dirty="0" err="1" smtClean="0"/>
              <a:t>switch</a:t>
            </a:r>
            <a:r>
              <a:rPr lang="es-MX" dirty="0" smtClean="0"/>
              <a:t> solo puede probar una igualdad.</a:t>
            </a:r>
          </a:p>
          <a:p>
            <a:r>
              <a:rPr lang="es-MX" dirty="0" smtClean="0"/>
              <a:t>La variable del </a:t>
            </a:r>
            <a:r>
              <a:rPr lang="es-MX" dirty="0" err="1" smtClean="0"/>
              <a:t>switch</a:t>
            </a:r>
            <a:r>
              <a:rPr lang="es-MX" dirty="0" smtClean="0"/>
              <a:t> solo puede ser entera o carácter.</a:t>
            </a:r>
          </a:p>
          <a:p>
            <a:r>
              <a:rPr lang="es-MX" dirty="0" smtClean="0"/>
              <a:t>El break se utiliza para salir de la sentencia completa del </a:t>
            </a:r>
            <a:r>
              <a:rPr lang="es-MX" dirty="0" err="1" smtClean="0"/>
              <a:t>switch</a:t>
            </a:r>
            <a:r>
              <a:rPr lang="es-MX" dirty="0" smtClean="0"/>
              <a:t>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/>
          <a:p>
            <a:r>
              <a:rPr lang="es-MX" dirty="0" smtClean="0"/>
              <a:t>Ejemplo del </a:t>
            </a:r>
            <a:r>
              <a:rPr lang="es-MX" dirty="0" err="1" smtClean="0"/>
              <a:t>switch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643174" y="1357298"/>
            <a:ext cx="3786214" cy="27860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sz="1400" dirty="0" err="1" smtClean="0"/>
              <a:t>switch</a:t>
            </a:r>
            <a:r>
              <a:rPr lang="es-MX" sz="1400" dirty="0" smtClean="0"/>
              <a:t> (x) {</a:t>
            </a:r>
          </a:p>
          <a:p>
            <a:pPr>
              <a:buNone/>
            </a:pPr>
            <a:r>
              <a:rPr lang="es-MX" sz="1400" dirty="0" smtClean="0"/>
              <a:t>   case 1: </a:t>
            </a:r>
            <a:r>
              <a:rPr lang="es-MX" sz="1400" dirty="0" err="1" smtClean="0"/>
              <a:t>printf</a:t>
            </a:r>
            <a:r>
              <a:rPr lang="es-MX" sz="1400" dirty="0" smtClean="0"/>
              <a:t>(“Lunes”);</a:t>
            </a:r>
          </a:p>
          <a:p>
            <a:pPr>
              <a:buNone/>
            </a:pPr>
            <a:r>
              <a:rPr lang="es-MX" sz="1400" dirty="0" smtClean="0"/>
              <a:t>               break;</a:t>
            </a:r>
          </a:p>
          <a:p>
            <a:pPr>
              <a:buNone/>
            </a:pPr>
            <a:r>
              <a:rPr lang="es-MX" sz="1400" dirty="0" smtClean="0"/>
              <a:t>   case 2: </a:t>
            </a:r>
            <a:r>
              <a:rPr lang="es-MX" sz="1400" dirty="0" err="1" smtClean="0"/>
              <a:t>printf</a:t>
            </a:r>
            <a:r>
              <a:rPr lang="es-MX" sz="1400" dirty="0" smtClean="0"/>
              <a:t>(“Martes”);</a:t>
            </a:r>
          </a:p>
          <a:p>
            <a:pPr>
              <a:buNone/>
            </a:pPr>
            <a:r>
              <a:rPr lang="es-MX" sz="1400" dirty="0" smtClean="0"/>
              <a:t>               break;</a:t>
            </a:r>
          </a:p>
          <a:p>
            <a:pPr>
              <a:buNone/>
            </a:pPr>
            <a:r>
              <a:rPr lang="es-MX" sz="1400" dirty="0" smtClean="0"/>
              <a:t>   case 3: </a:t>
            </a:r>
            <a:r>
              <a:rPr lang="es-MX" sz="1400" dirty="0" err="1" smtClean="0"/>
              <a:t>printf</a:t>
            </a:r>
            <a:r>
              <a:rPr lang="es-MX" sz="1400" dirty="0" smtClean="0"/>
              <a:t>(“</a:t>
            </a:r>
            <a:r>
              <a:rPr lang="es-MX" sz="1400" dirty="0" err="1" smtClean="0"/>
              <a:t>Miercoles</a:t>
            </a:r>
            <a:r>
              <a:rPr lang="es-MX" sz="1400" dirty="0" smtClean="0"/>
              <a:t>”);</a:t>
            </a:r>
          </a:p>
          <a:p>
            <a:pPr>
              <a:buNone/>
            </a:pPr>
            <a:r>
              <a:rPr lang="es-MX" sz="1400" dirty="0" smtClean="0"/>
              <a:t>               break;</a:t>
            </a:r>
          </a:p>
          <a:p>
            <a:pPr>
              <a:buNone/>
            </a:pPr>
            <a:r>
              <a:rPr lang="es-MX" sz="1400" dirty="0" smtClean="0"/>
              <a:t>   case 4: </a:t>
            </a:r>
            <a:r>
              <a:rPr lang="es-MX" sz="1400" dirty="0" err="1" smtClean="0"/>
              <a:t>printf</a:t>
            </a:r>
            <a:r>
              <a:rPr lang="es-MX" sz="1400" dirty="0" smtClean="0"/>
              <a:t>(“Jueves”);</a:t>
            </a:r>
          </a:p>
          <a:p>
            <a:pPr>
              <a:buNone/>
            </a:pPr>
            <a:r>
              <a:rPr lang="es-MX" sz="1400" dirty="0" smtClean="0"/>
              <a:t>               break;</a:t>
            </a:r>
          </a:p>
          <a:p>
            <a:pPr>
              <a:buNone/>
            </a:pPr>
            <a:r>
              <a:rPr lang="es-MX" sz="1400" dirty="0" smtClean="0"/>
              <a:t>   case 5: </a:t>
            </a:r>
            <a:r>
              <a:rPr lang="es-MX" sz="1400" dirty="0" err="1" smtClean="0"/>
              <a:t>printf</a:t>
            </a:r>
            <a:r>
              <a:rPr lang="es-MX" sz="1400" dirty="0" smtClean="0"/>
              <a:t>(“Viernes”);</a:t>
            </a:r>
          </a:p>
          <a:p>
            <a:pPr>
              <a:buNone/>
            </a:pPr>
            <a:r>
              <a:rPr lang="es-MX" sz="1400" dirty="0" smtClean="0"/>
              <a:t>               break;</a:t>
            </a:r>
          </a:p>
          <a:p>
            <a:pPr>
              <a:buNone/>
            </a:pPr>
            <a:r>
              <a:rPr lang="es-MX" sz="1400" dirty="0" smtClean="0"/>
              <a:t>   case 6: </a:t>
            </a:r>
            <a:r>
              <a:rPr lang="es-MX" sz="1400" dirty="0" err="1" smtClean="0"/>
              <a:t>printf</a:t>
            </a:r>
            <a:r>
              <a:rPr lang="es-MX" sz="1400" dirty="0" smtClean="0"/>
              <a:t>(“Sábado”);</a:t>
            </a:r>
          </a:p>
          <a:p>
            <a:pPr>
              <a:buNone/>
            </a:pPr>
            <a:r>
              <a:rPr lang="es-MX" sz="1400" dirty="0" smtClean="0"/>
              <a:t>               break;</a:t>
            </a:r>
          </a:p>
          <a:p>
            <a:pPr>
              <a:buNone/>
            </a:pPr>
            <a:r>
              <a:rPr lang="es-MX" sz="1400" dirty="0" smtClean="0"/>
              <a:t>    case 7: </a:t>
            </a:r>
            <a:r>
              <a:rPr lang="es-MX" sz="1400" dirty="0" err="1" smtClean="0"/>
              <a:t>printf</a:t>
            </a:r>
            <a:r>
              <a:rPr lang="es-MX" sz="1400" dirty="0" smtClean="0"/>
              <a:t>(“Domingo”);</a:t>
            </a:r>
          </a:p>
          <a:p>
            <a:pPr>
              <a:buNone/>
            </a:pPr>
            <a:r>
              <a:rPr lang="es-MX" sz="1400" dirty="0" smtClean="0"/>
              <a:t>               break;</a:t>
            </a:r>
          </a:p>
          <a:p>
            <a:pPr>
              <a:buNone/>
            </a:pPr>
            <a:r>
              <a:rPr lang="es-MX" sz="1400" dirty="0" smtClean="0"/>
              <a:t>    </a:t>
            </a:r>
            <a:r>
              <a:rPr lang="es-MX" sz="1400" dirty="0" err="1" smtClean="0"/>
              <a:t>dfault</a:t>
            </a:r>
            <a:r>
              <a:rPr lang="es-MX" sz="1400" dirty="0" smtClean="0"/>
              <a:t>: </a:t>
            </a:r>
            <a:r>
              <a:rPr lang="es-MX" sz="1400" dirty="0" err="1" smtClean="0"/>
              <a:t>printf</a:t>
            </a:r>
            <a:r>
              <a:rPr lang="es-MX" sz="1400" dirty="0" smtClean="0"/>
              <a:t> (“Error) }</a:t>
            </a:r>
          </a:p>
          <a:p>
            <a:pPr>
              <a:buNone/>
            </a:pPr>
            <a:r>
              <a:rPr lang="es-MX" sz="1400" dirty="0" smtClean="0"/>
              <a:t> </a:t>
            </a:r>
          </a:p>
          <a:p>
            <a:pPr>
              <a:buNone/>
            </a:pPr>
            <a:r>
              <a:rPr lang="es-MX" sz="3600" dirty="0" smtClean="0"/>
              <a:t> </a:t>
            </a:r>
          </a:p>
          <a:p>
            <a:pPr>
              <a:buNone/>
            </a:pPr>
            <a:r>
              <a:rPr lang="es-MX" sz="1800" dirty="0" smtClean="0"/>
              <a:t> </a:t>
            </a:r>
          </a:p>
          <a:p>
            <a:pPr>
              <a:buNone/>
            </a:pPr>
            <a:r>
              <a:rPr lang="es-MX" sz="1800" dirty="0" smtClean="0"/>
              <a:t> </a:t>
            </a:r>
          </a:p>
          <a:p>
            <a:pPr>
              <a:buNone/>
            </a:pPr>
            <a:r>
              <a:rPr lang="es-MX" dirty="0" smtClean="0"/>
              <a:t> </a:t>
            </a:r>
          </a:p>
          <a:p>
            <a:pPr>
              <a:buNone/>
            </a:pPr>
            <a:r>
              <a:rPr lang="es-MX" dirty="0" smtClean="0"/>
              <a:t> 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Precedencia de operadores en “C”: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Operadores Matemáticos: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Operadores Relacionales:</a:t>
            </a:r>
          </a:p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pPr>
              <a:buNone/>
            </a:pP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428728" y="200024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Operadores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Precedencia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++  --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* / %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+ -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428728" y="4572008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Operadores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Precedencia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&lt;</a:t>
                      </a:r>
                      <a:r>
                        <a:rPr lang="es-ES" baseline="0" dirty="0" smtClean="0"/>
                        <a:t> &lt;= &gt; &gt;=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!= ==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Precedencia de operadores en “C”: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Operadores Lógicos: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pPr>
              <a:buNone/>
            </a:pP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428728" y="200024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Operadores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Precedencia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!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&amp;&amp;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||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selectiva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Evalúan una condición, dependiendo del valor de verdad se ejecuta una o varias instrucciones.</a:t>
            </a:r>
          </a:p>
          <a:p>
            <a:r>
              <a:rPr lang="es-ES" dirty="0" smtClean="0"/>
              <a:t>Las CONDICIONES, están conformadas por:</a:t>
            </a:r>
          </a:p>
          <a:p>
            <a:endParaRPr lang="es-ES" dirty="0" smtClean="0"/>
          </a:p>
          <a:p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Las CONDICIONES, deben tener un valor de certeza, el lenguaje “C”, utiliza el número 1 para el valor de certeza Verdadero y un número diferente de 1 para el valor de certeza Falso.</a:t>
            </a:r>
          </a:p>
          <a:p>
            <a:endParaRPr lang="es-ES" dirty="0"/>
          </a:p>
        </p:txBody>
      </p:sp>
      <p:sp>
        <p:nvSpPr>
          <p:cNvPr id="4" name="3 Rectángulo redondeado"/>
          <p:cNvSpPr/>
          <p:nvPr/>
        </p:nvSpPr>
        <p:spPr>
          <a:xfrm>
            <a:off x="1403648" y="3063990"/>
            <a:ext cx="1785950" cy="57150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lgerian" pitchFamily="82" charset="0"/>
              </a:rPr>
              <a:t>variables</a:t>
            </a:r>
            <a:endParaRPr lang="es-ES" dirty="0">
              <a:latin typeface="Algerian" pitchFamily="82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6664025" y="2924944"/>
            <a:ext cx="1785950" cy="57150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lgerian" pitchFamily="82" charset="0"/>
              </a:rPr>
              <a:t>constantes</a:t>
            </a:r>
            <a:endParaRPr lang="es-ES" dirty="0">
              <a:latin typeface="Algerian" pitchFamily="82" charset="0"/>
            </a:endParaRPr>
          </a:p>
        </p:txBody>
      </p:sp>
      <p:sp>
        <p:nvSpPr>
          <p:cNvPr id="6" name="4 Rectángulo redondeado"/>
          <p:cNvSpPr/>
          <p:nvPr/>
        </p:nvSpPr>
        <p:spPr>
          <a:xfrm>
            <a:off x="3777959" y="3063990"/>
            <a:ext cx="2160240" cy="77889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lgerian" pitchFamily="82" charset="0"/>
              </a:rPr>
              <a:t>operadores lógicos y /o relacionales</a:t>
            </a:r>
            <a:endParaRPr lang="es-ES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selectiva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Por lo tanto las CONDICIONES, deben contener operadores lógicos y / o relacionales.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3 Rectángulo redondeado"/>
          <p:cNvSpPr/>
          <p:nvPr/>
        </p:nvSpPr>
        <p:spPr>
          <a:xfrm>
            <a:off x="5000628" y="2428868"/>
            <a:ext cx="2357454" cy="57150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lgerian" pitchFamily="82" charset="0"/>
              </a:rPr>
              <a:t>&gt;, &lt;, &gt;=, &lt;=, !=, ==</a:t>
            </a:r>
            <a:endParaRPr lang="es-ES" dirty="0">
              <a:latin typeface="Algerian" pitchFamily="82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2285984" y="2428868"/>
            <a:ext cx="2357454" cy="57150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lgerian" pitchFamily="82" charset="0"/>
              </a:rPr>
              <a:t>&amp;&amp;, ||, !</a:t>
            </a:r>
            <a:endParaRPr lang="es-ES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Actividades: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Convierte a código fuente el seudocódigo de la página 65.</a:t>
            </a:r>
            <a:endParaRPr lang="es-ES" dirty="0" smtClean="0"/>
          </a:p>
          <a:p>
            <a:r>
              <a:rPr lang="es-ES" dirty="0" smtClean="0"/>
              <a:t>Realizar el ejercicio de la página 66 en código fuente y diagrama de flujo.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if</a:t>
            </a:r>
            <a:r>
              <a:rPr lang="es-ES" dirty="0" smtClean="0"/>
              <a:t> simple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Sólo es considerada cuando la condición es verdadera (1).</a:t>
            </a:r>
          </a:p>
          <a:p>
            <a:r>
              <a:rPr lang="es-MX" dirty="0" smtClean="0"/>
              <a:t>Sintaxis:</a:t>
            </a:r>
          </a:p>
          <a:p>
            <a:endParaRPr lang="es-MX" dirty="0" smtClean="0"/>
          </a:p>
          <a:p>
            <a:endParaRPr lang="es-MX" dirty="0" smtClean="0"/>
          </a:p>
        </p:txBody>
      </p:sp>
      <p:sp>
        <p:nvSpPr>
          <p:cNvPr id="4" name="3 Rectángulo"/>
          <p:cNvSpPr/>
          <p:nvPr/>
        </p:nvSpPr>
        <p:spPr>
          <a:xfrm>
            <a:off x="2357422" y="2143116"/>
            <a:ext cx="1928826" cy="128588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if</a:t>
            </a:r>
            <a:r>
              <a:rPr lang="es-MX" dirty="0" smtClean="0"/>
              <a:t>  (Condición)</a:t>
            </a:r>
          </a:p>
          <a:p>
            <a:r>
              <a:rPr lang="es-MX" dirty="0" smtClean="0"/>
              <a:t>      instrucción1;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6572264" y="2143116"/>
            <a:ext cx="1928826" cy="121444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if</a:t>
            </a:r>
            <a:r>
              <a:rPr lang="es-MX" dirty="0" smtClean="0"/>
              <a:t>  (Condición) {</a:t>
            </a:r>
          </a:p>
          <a:p>
            <a:r>
              <a:rPr lang="es-MX" dirty="0" smtClean="0"/>
              <a:t>      instrucción1;</a:t>
            </a:r>
          </a:p>
          <a:p>
            <a:r>
              <a:rPr lang="es-MX" dirty="0" smtClean="0"/>
              <a:t>      instrucción2;</a:t>
            </a:r>
          </a:p>
          <a:p>
            <a:r>
              <a:rPr lang="es-MX" dirty="0" smtClean="0"/>
              <a:t>      </a:t>
            </a:r>
            <a:r>
              <a:rPr lang="es-MX" dirty="0" err="1" smtClean="0"/>
              <a:t>instrucciónn</a:t>
            </a:r>
            <a:r>
              <a:rPr lang="es-MX" dirty="0" smtClean="0"/>
              <a:t>;  }</a:t>
            </a:r>
            <a:endParaRPr lang="es-ES" dirty="0"/>
          </a:p>
        </p:txBody>
      </p:sp>
      <p:sp>
        <p:nvSpPr>
          <p:cNvPr id="6" name="5 Decisión"/>
          <p:cNvSpPr/>
          <p:nvPr/>
        </p:nvSpPr>
        <p:spPr>
          <a:xfrm>
            <a:off x="642910" y="3929066"/>
            <a:ext cx="2500330" cy="1357322"/>
          </a:xfrm>
          <a:prstGeom prst="flowChartDecis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Condición</a:t>
            </a:r>
            <a:endParaRPr lang="es-ES" dirty="0"/>
          </a:p>
        </p:txBody>
      </p:sp>
      <p:cxnSp>
        <p:nvCxnSpPr>
          <p:cNvPr id="10" name="9 Conector recto"/>
          <p:cNvCxnSpPr/>
          <p:nvPr/>
        </p:nvCxnSpPr>
        <p:spPr>
          <a:xfrm>
            <a:off x="3071802" y="4572008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rot="5400000">
            <a:off x="3357554" y="485776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"/>
          <p:cNvSpPr/>
          <p:nvPr/>
        </p:nvSpPr>
        <p:spPr>
          <a:xfrm>
            <a:off x="2857488" y="5143512"/>
            <a:ext cx="1500198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instrucción1;</a:t>
            </a:r>
            <a:endParaRPr lang="es-ES" dirty="0"/>
          </a:p>
        </p:txBody>
      </p:sp>
      <p:cxnSp>
        <p:nvCxnSpPr>
          <p:cNvPr id="17" name="16 Conector recto de flecha"/>
          <p:cNvCxnSpPr/>
          <p:nvPr/>
        </p:nvCxnSpPr>
        <p:spPr>
          <a:xfrm rot="5400000">
            <a:off x="1285852" y="5929331"/>
            <a:ext cx="128588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rot="16200000" flipH="1">
            <a:off x="3393273" y="6036487"/>
            <a:ext cx="500068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 rot="10800000">
            <a:off x="1928794" y="6286520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Decisión"/>
          <p:cNvSpPr/>
          <p:nvPr/>
        </p:nvSpPr>
        <p:spPr>
          <a:xfrm>
            <a:off x="4643438" y="3786190"/>
            <a:ext cx="2500330" cy="1357322"/>
          </a:xfrm>
          <a:prstGeom prst="flowChartDecis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Condición</a:t>
            </a:r>
            <a:endParaRPr lang="es-ES" dirty="0"/>
          </a:p>
        </p:txBody>
      </p:sp>
      <p:cxnSp>
        <p:nvCxnSpPr>
          <p:cNvPr id="34" name="33 Conector recto"/>
          <p:cNvCxnSpPr/>
          <p:nvPr/>
        </p:nvCxnSpPr>
        <p:spPr>
          <a:xfrm>
            <a:off x="7072330" y="4429132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 rot="5400000">
            <a:off x="7501752" y="457121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Rectángulo"/>
          <p:cNvSpPr/>
          <p:nvPr/>
        </p:nvSpPr>
        <p:spPr>
          <a:xfrm>
            <a:off x="6858016" y="4714884"/>
            <a:ext cx="1500198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instrucción1;</a:t>
            </a:r>
            <a:endParaRPr lang="es-ES" dirty="0"/>
          </a:p>
        </p:txBody>
      </p:sp>
      <p:cxnSp>
        <p:nvCxnSpPr>
          <p:cNvPr id="37" name="36 Conector recto de flecha"/>
          <p:cNvCxnSpPr/>
          <p:nvPr/>
        </p:nvCxnSpPr>
        <p:spPr>
          <a:xfrm rot="5400000">
            <a:off x="5072079" y="6000756"/>
            <a:ext cx="1714489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 rot="10800000">
            <a:off x="5929322" y="6572272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Rectángulo"/>
          <p:cNvSpPr/>
          <p:nvPr/>
        </p:nvSpPr>
        <p:spPr>
          <a:xfrm>
            <a:off x="6858016" y="5286388"/>
            <a:ext cx="1500198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instrucción2;</a:t>
            </a:r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>
            <a:off x="6858016" y="5857892"/>
            <a:ext cx="1500198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instrucciónn</a:t>
            </a:r>
            <a:r>
              <a:rPr lang="es-MX" dirty="0" smtClean="0"/>
              <a:t>;</a:t>
            </a:r>
            <a:endParaRPr lang="es-ES" dirty="0"/>
          </a:p>
        </p:txBody>
      </p:sp>
      <p:cxnSp>
        <p:nvCxnSpPr>
          <p:cNvPr id="45" name="44 Conector recto de flecha"/>
          <p:cNvCxnSpPr/>
          <p:nvPr/>
        </p:nvCxnSpPr>
        <p:spPr>
          <a:xfrm rot="5400000">
            <a:off x="7501752" y="521415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/>
          <p:nvPr/>
        </p:nvCxnSpPr>
        <p:spPr>
          <a:xfrm rot="5400000">
            <a:off x="7501752" y="578566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 de flecha"/>
          <p:cNvCxnSpPr/>
          <p:nvPr/>
        </p:nvCxnSpPr>
        <p:spPr>
          <a:xfrm rot="5400000">
            <a:off x="7501752" y="642860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CuadroTexto"/>
          <p:cNvSpPr txBox="1"/>
          <p:nvPr/>
        </p:nvSpPr>
        <p:spPr>
          <a:xfrm>
            <a:off x="3214678" y="421481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si</a:t>
            </a:r>
            <a:endParaRPr lang="es-ES" dirty="0"/>
          </a:p>
        </p:txBody>
      </p:sp>
      <p:sp>
        <p:nvSpPr>
          <p:cNvPr id="51" name="50 CuadroTexto"/>
          <p:cNvSpPr txBox="1"/>
          <p:nvPr/>
        </p:nvSpPr>
        <p:spPr>
          <a:xfrm>
            <a:off x="7358082" y="407194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si</a:t>
            </a:r>
            <a:endParaRPr lang="es-ES" dirty="0"/>
          </a:p>
        </p:txBody>
      </p:sp>
      <p:cxnSp>
        <p:nvCxnSpPr>
          <p:cNvPr id="52" name="51 Conector recto de flecha"/>
          <p:cNvCxnSpPr/>
          <p:nvPr/>
        </p:nvCxnSpPr>
        <p:spPr>
          <a:xfrm rot="5400000">
            <a:off x="1643836" y="364252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 de flecha"/>
          <p:cNvCxnSpPr/>
          <p:nvPr/>
        </p:nvCxnSpPr>
        <p:spPr>
          <a:xfrm rot="5400000">
            <a:off x="5644364" y="349964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</a:t>
            </a:r>
            <a:r>
              <a:rPr lang="es-MX" dirty="0" err="1" smtClean="0"/>
              <a:t>if</a:t>
            </a:r>
            <a:r>
              <a:rPr lang="es-MX" dirty="0" smtClean="0"/>
              <a:t> simple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#</a:t>
            </a:r>
            <a:r>
              <a:rPr lang="es-MX" dirty="0" err="1" smtClean="0"/>
              <a:t>include</a:t>
            </a:r>
            <a:r>
              <a:rPr lang="es-MX" dirty="0" smtClean="0"/>
              <a:t>  &lt;</a:t>
            </a:r>
            <a:r>
              <a:rPr lang="es-MX" dirty="0" err="1" smtClean="0"/>
              <a:t>stdio.h</a:t>
            </a:r>
            <a:r>
              <a:rPr lang="es-MX" dirty="0" smtClean="0"/>
              <a:t>&gt;</a:t>
            </a:r>
          </a:p>
          <a:p>
            <a:pPr>
              <a:buNone/>
            </a:pPr>
            <a:r>
              <a:rPr lang="es-MX" dirty="0" err="1" smtClean="0"/>
              <a:t>main</a:t>
            </a:r>
            <a:r>
              <a:rPr lang="es-MX" dirty="0" smtClean="0"/>
              <a:t>(</a:t>
            </a:r>
            <a:r>
              <a:rPr lang="es-MX" dirty="0" err="1" smtClean="0"/>
              <a:t>void</a:t>
            </a:r>
            <a:r>
              <a:rPr lang="es-MX" dirty="0" smtClean="0"/>
              <a:t>) </a:t>
            </a:r>
            <a:r>
              <a:rPr lang="es-MX" dirty="0" smtClean="0"/>
              <a:t>{ </a:t>
            </a:r>
            <a:r>
              <a:rPr lang="es-MX" dirty="0" err="1" smtClean="0"/>
              <a:t>int</a:t>
            </a:r>
            <a:r>
              <a:rPr lang="es-MX" dirty="0" smtClean="0"/>
              <a:t> x;</a:t>
            </a:r>
          </a:p>
          <a:p>
            <a:pPr>
              <a:buNone/>
            </a:pPr>
            <a:r>
              <a:rPr lang="es-MX" dirty="0" err="1" smtClean="0"/>
              <a:t>printf</a:t>
            </a:r>
            <a:r>
              <a:rPr lang="es-MX" dirty="0" smtClean="0"/>
              <a:t>(“</a:t>
            </a:r>
            <a:r>
              <a:rPr lang="es-MX" dirty="0" smtClean="0"/>
              <a:t>Número de materias aprobadas </a:t>
            </a:r>
            <a:r>
              <a:rPr lang="es-MX" dirty="0" smtClean="0"/>
              <a:t>“);</a:t>
            </a:r>
          </a:p>
          <a:p>
            <a:pPr>
              <a:buNone/>
            </a:pPr>
            <a:r>
              <a:rPr lang="es-MX" dirty="0" err="1" smtClean="0"/>
              <a:t>scanf</a:t>
            </a:r>
            <a:r>
              <a:rPr lang="es-MX" dirty="0" smtClean="0"/>
              <a:t>(“%</a:t>
            </a:r>
            <a:r>
              <a:rPr lang="es-MX" dirty="0" err="1" smtClean="0"/>
              <a:t>d”,&amp;x</a:t>
            </a:r>
            <a:r>
              <a:rPr lang="es-MX" dirty="0" smtClean="0"/>
              <a:t>);</a:t>
            </a:r>
          </a:p>
          <a:p>
            <a:pPr>
              <a:buNone/>
            </a:pPr>
            <a:r>
              <a:rPr lang="es-MX" dirty="0" err="1" smtClean="0"/>
              <a:t>if</a:t>
            </a:r>
            <a:r>
              <a:rPr lang="es-MX" dirty="0" smtClean="0"/>
              <a:t>  (</a:t>
            </a:r>
            <a:r>
              <a:rPr lang="es-MX" dirty="0" smtClean="0"/>
              <a:t>x==10</a:t>
            </a:r>
            <a:r>
              <a:rPr lang="es-MX" dirty="0" smtClean="0"/>
              <a:t>) </a:t>
            </a:r>
          </a:p>
          <a:p>
            <a:pPr>
              <a:buNone/>
            </a:pPr>
            <a:r>
              <a:rPr lang="es-MX" dirty="0" err="1" smtClean="0"/>
              <a:t>printf</a:t>
            </a:r>
            <a:r>
              <a:rPr lang="es-MX" dirty="0" smtClean="0"/>
              <a:t>(“\</a:t>
            </a:r>
            <a:r>
              <a:rPr lang="es-MX" dirty="0" err="1" smtClean="0"/>
              <a:t>nfelicidades</a:t>
            </a:r>
            <a:r>
              <a:rPr lang="es-MX" dirty="0" smtClean="0"/>
              <a:t>”);</a:t>
            </a:r>
            <a:endParaRPr lang="es-MX" dirty="0" smtClean="0"/>
          </a:p>
          <a:p>
            <a:pPr>
              <a:buNone/>
            </a:pPr>
            <a:r>
              <a:rPr lang="es-MX" dirty="0" smtClean="0"/>
              <a:t>}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if</a:t>
            </a:r>
            <a:r>
              <a:rPr lang="es-ES" dirty="0" smtClean="0"/>
              <a:t> doble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Considerada cuando la condición es verdadera (1) y falsa (0).</a:t>
            </a:r>
          </a:p>
          <a:p>
            <a:r>
              <a:rPr lang="es-MX" dirty="0" smtClean="0"/>
              <a:t>Sintaxis:</a:t>
            </a:r>
          </a:p>
          <a:p>
            <a:endParaRPr lang="es-MX" dirty="0" smtClean="0"/>
          </a:p>
          <a:p>
            <a:pPr>
              <a:buNone/>
            </a:pPr>
            <a:endParaRPr lang="es-MX" dirty="0" smtClean="0"/>
          </a:p>
        </p:txBody>
      </p:sp>
      <p:sp>
        <p:nvSpPr>
          <p:cNvPr id="4" name="3 Rectángulo"/>
          <p:cNvSpPr/>
          <p:nvPr/>
        </p:nvSpPr>
        <p:spPr>
          <a:xfrm>
            <a:off x="2143108" y="2571744"/>
            <a:ext cx="1928826" cy="30003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if</a:t>
            </a:r>
            <a:r>
              <a:rPr lang="es-MX" dirty="0" smtClean="0"/>
              <a:t>  (Condición)</a:t>
            </a:r>
          </a:p>
          <a:p>
            <a:r>
              <a:rPr lang="es-MX" dirty="0" smtClean="0"/>
              <a:t>      instrucción1;</a:t>
            </a:r>
          </a:p>
          <a:p>
            <a:r>
              <a:rPr lang="es-MX" dirty="0" smtClean="0"/>
              <a:t>      </a:t>
            </a:r>
            <a:r>
              <a:rPr lang="es-MX" dirty="0" err="1" smtClean="0"/>
              <a:t>else</a:t>
            </a:r>
            <a:endParaRPr lang="es-MX" dirty="0" smtClean="0"/>
          </a:p>
          <a:p>
            <a:r>
              <a:rPr lang="es-MX" dirty="0" smtClean="0"/>
              <a:t>      instrucción 2;</a:t>
            </a:r>
          </a:p>
          <a:p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4071934" y="2571744"/>
            <a:ext cx="1928826" cy="30003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if</a:t>
            </a:r>
            <a:r>
              <a:rPr lang="es-MX" dirty="0" smtClean="0"/>
              <a:t>  (Condición) {</a:t>
            </a:r>
          </a:p>
          <a:p>
            <a:r>
              <a:rPr lang="es-MX" dirty="0" smtClean="0"/>
              <a:t>      instrucción1;</a:t>
            </a:r>
          </a:p>
          <a:p>
            <a:r>
              <a:rPr lang="es-MX" dirty="0" smtClean="0"/>
              <a:t>      instrucción2;</a:t>
            </a:r>
          </a:p>
          <a:p>
            <a:r>
              <a:rPr lang="es-MX" dirty="0" smtClean="0"/>
              <a:t>      </a:t>
            </a:r>
            <a:r>
              <a:rPr lang="es-MX" dirty="0" err="1" smtClean="0"/>
              <a:t>instrucciónn</a:t>
            </a:r>
            <a:r>
              <a:rPr lang="es-MX" dirty="0" smtClean="0"/>
              <a:t>;  }</a:t>
            </a:r>
          </a:p>
          <a:p>
            <a:r>
              <a:rPr lang="es-MX" dirty="0" smtClean="0"/>
              <a:t>   </a:t>
            </a:r>
            <a:r>
              <a:rPr lang="es-MX" dirty="0" err="1" smtClean="0"/>
              <a:t>else</a:t>
            </a:r>
            <a:r>
              <a:rPr lang="es-MX" dirty="0" smtClean="0"/>
              <a:t>  {</a:t>
            </a:r>
          </a:p>
          <a:p>
            <a:r>
              <a:rPr lang="es-MX" dirty="0" smtClean="0"/>
              <a:t>      instrucción3;</a:t>
            </a:r>
          </a:p>
          <a:p>
            <a:r>
              <a:rPr lang="es-MX" dirty="0" smtClean="0"/>
              <a:t>      instrucción4;</a:t>
            </a:r>
          </a:p>
          <a:p>
            <a:r>
              <a:rPr lang="es-MX" dirty="0" smtClean="0"/>
              <a:t>      </a:t>
            </a:r>
            <a:r>
              <a:rPr lang="es-MX" dirty="0" err="1" smtClean="0"/>
              <a:t>instrucciónn</a:t>
            </a:r>
            <a:r>
              <a:rPr lang="es-MX" dirty="0" smtClean="0"/>
              <a:t>; }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188</TotalTime>
  <Words>817</Words>
  <Application>Microsoft Office PowerPoint</Application>
  <PresentationFormat>Presentación en pantalla (4:3)</PresentationFormat>
  <Paragraphs>232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Algerian</vt:lpstr>
      <vt:lpstr>Arial Rounded MT Bold</vt:lpstr>
      <vt:lpstr>Franklin Gothic Book</vt:lpstr>
      <vt:lpstr>Perpetua</vt:lpstr>
      <vt:lpstr>Wingdings 2</vt:lpstr>
      <vt:lpstr>Equidad</vt:lpstr>
      <vt:lpstr>Estructuras selectivas</vt:lpstr>
      <vt:lpstr>Precedencia de operadores en “C”:</vt:lpstr>
      <vt:lpstr>Precedencia de operadores en “C”:</vt:lpstr>
      <vt:lpstr>Estructura selectiva</vt:lpstr>
      <vt:lpstr>Estructura selectiva</vt:lpstr>
      <vt:lpstr>Actividades:</vt:lpstr>
      <vt:lpstr>if simple</vt:lpstr>
      <vt:lpstr>Ejemplo if simple</vt:lpstr>
      <vt:lpstr>if doble</vt:lpstr>
      <vt:lpstr>if doble</vt:lpstr>
      <vt:lpstr>Ejemplo if doble</vt:lpstr>
      <vt:lpstr>if múltiple </vt:lpstr>
      <vt:lpstr>Diagrama de flujo if múltiple</vt:lpstr>
      <vt:lpstr>Ejemplo if múltiple</vt:lpstr>
      <vt:lpstr>if anidados</vt:lpstr>
      <vt:lpstr>Ejemplo if anidados</vt:lpstr>
      <vt:lpstr>switch</vt:lpstr>
      <vt:lpstr>Consideraciones del switch</vt:lpstr>
      <vt:lpstr>Ejemplo del switch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Estructuras selectivas</dc:title>
  <dc:creator>Valued Acer Customer</dc:creator>
  <cp:lastModifiedBy>LP1 - 30</cp:lastModifiedBy>
  <cp:revision>32</cp:revision>
  <dcterms:created xsi:type="dcterms:W3CDTF">2008-10-01T13:23:15Z</dcterms:created>
  <dcterms:modified xsi:type="dcterms:W3CDTF">2014-09-22T13:27:15Z</dcterms:modified>
</cp:coreProperties>
</file>